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sldIdLst>
    <p:sldId id="292" r:id="rId2"/>
    <p:sldId id="410" r:id="rId3"/>
    <p:sldId id="419" r:id="rId4"/>
    <p:sldId id="437" r:id="rId5"/>
    <p:sldId id="436" r:id="rId6"/>
    <p:sldId id="438" r:id="rId7"/>
    <p:sldId id="442" r:id="rId8"/>
    <p:sldId id="439" r:id="rId9"/>
    <p:sldId id="443" r:id="rId10"/>
    <p:sldId id="441" r:id="rId11"/>
    <p:sldId id="444" r:id="rId12"/>
    <p:sldId id="445" r:id="rId13"/>
    <p:sldId id="446" r:id="rId14"/>
    <p:sldId id="440" r:id="rId15"/>
    <p:sldId id="447" r:id="rId16"/>
    <p:sldId id="448" r:id="rId17"/>
    <p:sldId id="449" r:id="rId18"/>
    <p:sldId id="450" r:id="rId19"/>
    <p:sldId id="394" r:id="rId20"/>
    <p:sldId id="433" r:id="rId21"/>
    <p:sldId id="434" r:id="rId22"/>
    <p:sldId id="451" r:id="rId23"/>
    <p:sldId id="387" r:id="rId24"/>
    <p:sldId id="38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5pPr>
    <a:lvl6pPr marL="22860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6pPr>
    <a:lvl7pPr marL="27432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7pPr>
    <a:lvl8pPr marL="32004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8pPr>
    <a:lvl9pPr marL="3657600" algn="l" defTabSz="914400" rtl="0" eaLnBrk="1" latinLnBrk="1" hangingPunct="1">
      <a:defRPr sz="1600" kern="1200">
        <a:solidFill>
          <a:schemeClr val="tx1"/>
        </a:solidFill>
        <a:latin typeface="Arial" panose="020B0604020202020204" pitchFamily="34" charset="0"/>
        <a:ea typeface="바탕" panose="02030600000101010101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C953AE-187C-46B7-AAAF-D3693E37A441}">
          <p14:sldIdLst>
            <p14:sldId id="292"/>
            <p14:sldId id="410"/>
          </p14:sldIdLst>
        </p14:section>
        <p14:section name="구글 어시스턴트" id="{C0ACEEC5-04E8-4300-B58E-0C1E9AE89851}">
          <p14:sldIdLst>
            <p14:sldId id="419"/>
            <p14:sldId id="437"/>
            <p14:sldId id="436"/>
            <p14:sldId id="438"/>
            <p14:sldId id="442"/>
            <p14:sldId id="439"/>
            <p14:sldId id="443"/>
            <p14:sldId id="441"/>
            <p14:sldId id="444"/>
            <p14:sldId id="445"/>
            <p14:sldId id="446"/>
            <p14:sldId id="440"/>
            <p14:sldId id="447"/>
            <p14:sldId id="448"/>
            <p14:sldId id="449"/>
            <p14:sldId id="450"/>
          </p14:sldIdLst>
        </p14:section>
        <p14:section name="제품 외관 논의" id="{13BD599D-24DD-4DE9-B69C-9494B19FA6EF}">
          <p14:sldIdLst>
            <p14:sldId id="394"/>
            <p14:sldId id="433"/>
            <p14:sldId id="434"/>
          </p14:sldIdLst>
        </p14:section>
        <p14:section name="부품 구매" id="{B85ABBCE-79DC-4CBB-A0A2-B358EBD2ECF4}">
          <p14:sldIdLst>
            <p14:sldId id="451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1">
          <p15:clr>
            <a:srgbClr val="A4A3A4"/>
          </p15:clr>
        </p15:guide>
        <p15:guide id="2" pos="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D4F8F"/>
    <a:srgbClr val="A3A3E0"/>
    <a:srgbClr val="A7D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9" autoAdjust="0"/>
    <p:restoredTop sz="94694" autoAdjust="0"/>
  </p:normalViewPr>
  <p:slideViewPr>
    <p:cSldViewPr>
      <p:cViewPr varScale="1">
        <p:scale>
          <a:sx n="114" d="100"/>
          <a:sy n="114" d="100"/>
        </p:scale>
        <p:origin x="1896" y="90"/>
      </p:cViewPr>
      <p:guideLst>
        <p:guide orient="horz" pos="771"/>
        <p:guide pos="7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FB6F9B6-EB07-1A4B-ABDD-C0C3CEACBF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10919B7-EE70-894F-9B2D-E69798A87B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D28FE080-789A-1249-884B-AA5A97A59C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10361B8-01AC-FD4D-8708-A4F48FBC1E4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latin typeface="Arial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02CACF76-8FDA-3945-907A-9D23F66DC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effectLst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CF18BAA-E322-415E-8974-579C10EEAC6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8782B1-3036-409D-BF6C-531C2FE0679A}" type="slidenum">
              <a:rPr lang="ko-KR" altLang="en-US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5DF0F27A-3D91-A545-A95E-D85F8C4DE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rgbClr val="B6B7B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7EEE3A-3B44-2B41-A152-6B643A8D7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1066800" cy="1962150"/>
          </a:xfrm>
          <a:prstGeom prst="rect">
            <a:avLst/>
          </a:prstGeom>
          <a:solidFill>
            <a:srgbClr val="B6B7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D58509-5F57-9A48-810D-CAA767E84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0"/>
            <a:ext cx="228600" cy="3886200"/>
          </a:xfrm>
          <a:prstGeom prst="rect">
            <a:avLst/>
          </a:prstGeom>
          <a:solidFill>
            <a:srgbClr val="DADBD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E31532B-9ABB-724B-B3FF-A8F1176FA8D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5400" y="3886200"/>
            <a:ext cx="228600" cy="6858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047C293-B6B8-7644-BC60-103CE8EFB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34150"/>
            <a:ext cx="8077200" cy="360363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B2CC3E0-607D-E94B-A109-24DFEC915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43400"/>
            <a:ext cx="1066800" cy="228600"/>
          </a:xfrm>
          <a:prstGeom prst="rect">
            <a:avLst/>
          </a:prstGeom>
          <a:solidFill>
            <a:schemeClr val="bg2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FCD5A33-942C-5B42-8DC1-CBB3B3BF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34150"/>
            <a:ext cx="1066800" cy="3603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1" name="Picture 14" descr="kmu_type08_100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728663"/>
            <a:ext cx="243998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2057400"/>
            <a:ext cx="7315200" cy="1241425"/>
          </a:xfrm>
        </p:spPr>
        <p:txBody>
          <a:bodyPr/>
          <a:lstStyle>
            <a:lvl1pPr algn="ctr">
              <a:defRPr sz="4200">
                <a:solidFill>
                  <a:srgbClr val="6E6F73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24400"/>
            <a:ext cx="7315200" cy="1752600"/>
          </a:xfrm>
        </p:spPr>
        <p:txBody>
          <a:bodyPr/>
          <a:lstStyle>
            <a:lvl1pPr marL="0" indent="0" algn="ctr">
              <a:buFontTx/>
              <a:buNone/>
              <a:defRPr sz="36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303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7016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6238" y="57150"/>
            <a:ext cx="2112962" cy="6359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2588" y="57150"/>
            <a:ext cx="6191250" cy="6359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4229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2084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7543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2588" y="838200"/>
            <a:ext cx="4151312" cy="5578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838200"/>
            <a:ext cx="4152900" cy="5578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7402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7841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4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63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634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94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8E54E99-81CC-084F-887A-C28D8BC76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"/>
            <a:ext cx="76946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838200"/>
            <a:ext cx="845661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798E7D7-3C83-C840-A963-437183E60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836613" cy="5791200"/>
          </a:xfrm>
          <a:prstGeom prst="rect">
            <a:avLst/>
          </a:prstGeom>
          <a:solidFill>
            <a:srgbClr val="F0F0F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48DF60E-2EBA-CC4B-8790-D76FD71CE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38200" cy="533400"/>
          </a:xfrm>
          <a:prstGeom prst="rect">
            <a:avLst/>
          </a:prstGeom>
          <a:solidFill>
            <a:srgbClr val="B6B7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69E8CE3-4D4D-0C4C-B55B-6C7AE0F02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838200" cy="228600"/>
          </a:xfrm>
          <a:prstGeom prst="rect">
            <a:avLst/>
          </a:prstGeom>
          <a:solidFill>
            <a:srgbClr val="808080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4AF24E3E-1F86-7848-BE0D-10BFF469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rgbClr val="B6B7B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262F691A-3C11-1C48-93E1-A4E07C47F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7543800" cy="304800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8F3E8709-B731-A54D-8BC8-408E92F61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6553200"/>
            <a:ext cx="1600200" cy="304800"/>
          </a:xfrm>
          <a:prstGeom prst="rect">
            <a:avLst/>
          </a:prstGeom>
          <a:solidFill>
            <a:srgbClr val="1B171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rgbClr val="920033"/>
              </a:buClr>
              <a:buFontTx/>
              <a:buChar char="•"/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34" name="Rectangle 17">
            <a:extLst>
              <a:ext uri="{FF2B5EF4-FFF2-40B4-BE49-F238E27FC236}">
                <a16:creationId xmlns:a16="http://schemas.microsoft.com/office/drawing/2014/main" id="{0090AC1D-05B7-0149-809C-C5D0F79F03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0" y="65532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0033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</a:defRPr>
            </a:lvl9pPr>
          </a:lstStyle>
          <a:p>
            <a:pPr algn="r" eaLnBrk="1" latinLnBrk="1" hangingPunct="1">
              <a:defRPr/>
            </a:pPr>
            <a:r>
              <a:rPr kumimoji="1" lang="en-US" altLang="ko-KR" sz="1400" i="1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- </a:t>
            </a:r>
            <a:fld id="{9423BCAB-7010-4D7A-BE81-936215B21DD3}" type="slidenum">
              <a:rPr kumimoji="1" lang="en-US" altLang="ko-KR" sz="1400" i="1" smtClean="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pPr algn="r" eaLnBrk="1" latinLnBrk="1" hangingPunct="1">
                <a:defRPr/>
              </a:pPr>
              <a:t>‹#›</a:t>
            </a:fld>
            <a:r>
              <a:rPr kumimoji="1" lang="en-US" altLang="ko-KR" sz="1400" i="1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</a:t>
            </a:r>
          </a:p>
        </p:txBody>
      </p:sp>
      <p:pic>
        <p:nvPicPr>
          <p:cNvPr id="1035" name="Picture 20" descr="kmu_type07_76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8" y="14288"/>
            <a:ext cx="587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  <a:ea typeface="HY견명조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6E6F73"/>
        </a:buClr>
        <a:buFont typeface="Wide Latin" panose="020A0A07050505020404" pitchFamily="18" charset="0"/>
        <a:buChar char="-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6E6F73"/>
        </a:buClr>
        <a:buFont typeface="Times" panose="02020603050405020304" pitchFamily="18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anose="02020603050405020304" pitchFamily="18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0099"/>
        </a:buClr>
        <a:buFont typeface="Times" pitchFamily="18" charset="0"/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73224" y="2057400"/>
            <a:ext cx="7315200" cy="1241425"/>
          </a:xfrm>
        </p:spPr>
        <p:txBody>
          <a:bodyPr/>
          <a:lstStyle/>
          <a:p>
            <a:pPr eaLnBrk="1" hangingPunct="1"/>
            <a:r>
              <a:rPr lang="ko-KR" altLang="en-US" dirty="0"/>
              <a:t>캡스톤디자인 </a:t>
            </a:r>
            <a:r>
              <a:rPr lang="ko-KR" altLang="en-US" dirty="0" err="1"/>
              <a:t>주간보고</a:t>
            </a:r>
            <a:endParaRPr lang="ko-KR" altLang="en-US"/>
          </a:p>
        </p:txBody>
      </p:sp>
      <p:sp>
        <p:nvSpPr>
          <p:cNvPr id="91145" name="Rectangle 9">
            <a:extLst>
              <a:ext uri="{FF2B5EF4-FFF2-40B4-BE49-F238E27FC236}">
                <a16:creationId xmlns:a16="http://schemas.microsoft.com/office/drawing/2014/main" id="{0303B602-4FC7-F346-B0E7-93170B6C37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43608" y="4725144"/>
            <a:ext cx="73152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1 </a:t>
            </a:r>
            <a:r>
              <a:rPr lang="ko-KR" altLang="en-US" dirty="0"/>
              <a:t>조 </a:t>
            </a:r>
            <a:r>
              <a:rPr lang="en-US" altLang="ko-KR" dirty="0">
                <a:latin typeface="+mj-ea"/>
                <a:ea typeface="+mj-ea"/>
              </a:rPr>
              <a:t>O&amp;Y</a:t>
            </a:r>
          </a:p>
          <a:p>
            <a:pPr eaLnBrk="1" hangingPunct="1">
              <a:defRPr/>
            </a:pPr>
            <a:r>
              <a:rPr lang="en-US" altLang="ko-KR" dirty="0"/>
              <a:t>2019. 11. 05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C9854-7B62-4E58-A10F-BBB36D2BED08}"/>
              </a:ext>
            </a:extLst>
          </p:cNvPr>
          <p:cNvSpPr txBox="1"/>
          <p:nvPr/>
        </p:nvSpPr>
        <p:spPr>
          <a:xfrm>
            <a:off x="6660232" y="5013176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n-ea"/>
                <a:ea typeface="+mn-ea"/>
              </a:rPr>
              <a:t>이종호 </a:t>
            </a:r>
            <a:r>
              <a:rPr lang="ko-KR" altLang="en-US" sz="2000" err="1">
                <a:latin typeface="+mn-ea"/>
                <a:ea typeface="+mn-ea"/>
              </a:rPr>
              <a:t>홍은표</a:t>
            </a:r>
            <a:endParaRPr lang="en-US" altLang="ko-KR" sz="2000">
              <a:latin typeface="+mn-ea"/>
              <a:ea typeface="+mn-ea"/>
            </a:endParaRPr>
          </a:p>
          <a:p>
            <a:r>
              <a:rPr lang="ko-KR" altLang="en-US" sz="2000">
                <a:latin typeface="+mn-ea"/>
                <a:ea typeface="+mn-ea"/>
              </a:rPr>
              <a:t>황세연 </a:t>
            </a:r>
            <a:r>
              <a:rPr lang="ko-KR" altLang="en-US" sz="2000" err="1">
                <a:latin typeface="+mn-ea"/>
                <a:ea typeface="+mn-ea"/>
              </a:rPr>
              <a:t>성하민</a:t>
            </a:r>
            <a:endParaRPr lang="ko-KR" altLang="en-US" sz="20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오류가 난 곳은 </a:t>
            </a:r>
            <a:r>
              <a:rPr lang="en-US" altLang="ko-KR" sz="1400" dirty="0" err="1">
                <a:latin typeface="+mn-ea"/>
                <a:ea typeface="+mn-ea"/>
              </a:rPr>
              <a:t>Snowboy.umdl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파일이었고 원인은 </a:t>
            </a:r>
            <a:r>
              <a:rPr lang="en-US" altLang="ko-KR" sz="1400" dirty="0" err="1">
                <a:latin typeface="+mn-ea"/>
                <a:ea typeface="+mn-ea"/>
              </a:rPr>
              <a:t>snowboydetect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파일의 위치였다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 파일은 </a:t>
            </a:r>
            <a:r>
              <a:rPr lang="en-US" altLang="ko-KR" sz="1400" dirty="0">
                <a:latin typeface="+mn-ea"/>
                <a:ea typeface="+mn-ea"/>
              </a:rPr>
              <a:t>~/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/examples/Python3 </a:t>
            </a:r>
            <a:r>
              <a:rPr lang="ko-KR" altLang="en-US" sz="1400" dirty="0">
                <a:latin typeface="+mn-ea"/>
                <a:ea typeface="+mn-ea"/>
              </a:rPr>
              <a:t>위치에 있는데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구문은 </a:t>
            </a:r>
            <a:r>
              <a:rPr lang="en-US" altLang="ko-KR" sz="1400" dirty="0" err="1">
                <a:latin typeface="+mn-ea"/>
                <a:ea typeface="+mn-ea"/>
              </a:rPr>
              <a:t>snowboy.umdl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파일의 위치인 </a:t>
            </a:r>
            <a:r>
              <a:rPr lang="en-US" altLang="ko-KR" sz="1400" dirty="0">
                <a:latin typeface="+mn-ea"/>
                <a:ea typeface="+mn-ea"/>
              </a:rPr>
              <a:t>~/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/examples/Python3/resources/models</a:t>
            </a:r>
            <a:r>
              <a:rPr lang="ko-KR" altLang="en-US" sz="1400" dirty="0">
                <a:latin typeface="+mn-ea"/>
                <a:ea typeface="+mn-ea"/>
              </a:rPr>
              <a:t>에서 </a:t>
            </a:r>
            <a:r>
              <a:rPr lang="en-US" altLang="ko-KR" sz="1400" dirty="0" err="1">
                <a:latin typeface="+mn-ea"/>
                <a:ea typeface="+mn-ea"/>
              </a:rPr>
              <a:t>snowboydetect</a:t>
            </a:r>
            <a:r>
              <a:rPr lang="ko-KR" altLang="en-US" sz="1400" dirty="0">
                <a:latin typeface="+mn-ea"/>
                <a:ea typeface="+mn-ea"/>
              </a:rPr>
              <a:t> 파일을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하였기 때문에 에러가 난 것이었다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우리는 </a:t>
            </a:r>
            <a:r>
              <a:rPr lang="en-US" altLang="ko-KR" sz="1400" dirty="0">
                <a:latin typeface="+mn-ea"/>
                <a:ea typeface="+mn-ea"/>
              </a:rPr>
              <a:t>import </a:t>
            </a:r>
            <a:r>
              <a:rPr lang="ko-KR" altLang="en-US" sz="1400" dirty="0">
                <a:latin typeface="+mn-ea"/>
                <a:ea typeface="+mn-ea"/>
              </a:rPr>
              <a:t>구문에서 디렉토리 위치를 제거함으로써 이 오류를 해결할 수 있었다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885506" y="1591912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615388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핫워드</a:t>
            </a:r>
            <a:r>
              <a:rPr lang="ko-KR" altLang="en-US" sz="1400" dirty="0">
                <a:latin typeface="+mn-ea"/>
                <a:ea typeface="+mn-ea"/>
              </a:rPr>
              <a:t> 생성은 </a:t>
            </a:r>
            <a:r>
              <a:rPr lang="ko-KR" altLang="en-US" sz="1400" dirty="0" err="1">
                <a:latin typeface="+mn-ea"/>
                <a:ea typeface="+mn-ea"/>
              </a:rPr>
              <a:t>스노우보이</a:t>
            </a:r>
            <a:r>
              <a:rPr lang="ko-KR" altLang="en-US" sz="1400" dirty="0">
                <a:latin typeface="+mn-ea"/>
                <a:ea typeface="+mn-ea"/>
              </a:rPr>
              <a:t> 공식 홈페이지에서 가능하다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로그인 하여 왼쪽 상단에 </a:t>
            </a:r>
            <a:r>
              <a:rPr lang="en-US" altLang="ko-KR" sz="1400" dirty="0" err="1">
                <a:latin typeface="+mn-ea"/>
                <a:ea typeface="+mn-ea"/>
              </a:rPr>
              <a:t>creat_hotword</a:t>
            </a:r>
            <a:r>
              <a:rPr lang="ko-KR" altLang="en-US" sz="1400" dirty="0">
                <a:latin typeface="+mn-ea"/>
                <a:ea typeface="+mn-ea"/>
              </a:rPr>
              <a:t>를 누른다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6" name="그림 5" descr="텍스트이(가) 표시된 사진&#10;&#10;자동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4896544" cy="30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687396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핫워드를</a:t>
            </a:r>
            <a:r>
              <a:rPr lang="ko-KR" altLang="en-US" sz="1400" dirty="0">
                <a:latin typeface="+mn-ea"/>
                <a:ea typeface="+mn-ea"/>
              </a:rPr>
              <a:t> 녹음한 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해당 파일을 </a:t>
            </a:r>
            <a:r>
              <a:rPr lang="ko-KR" altLang="en-US" sz="1400" dirty="0" err="1">
                <a:latin typeface="+mn-ea"/>
                <a:ea typeface="+mn-ea"/>
              </a:rPr>
              <a:t>내려받아</a:t>
            </a:r>
            <a:r>
              <a:rPr lang="ko-KR" altLang="en-US" sz="1400" dirty="0">
                <a:latin typeface="+mn-ea"/>
                <a:ea typeface="+mn-ea"/>
              </a:rPr>
              <a:t> 우리 기계에 설치 된 </a:t>
            </a: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디렉터리 안에 파일을 저장한다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776" y="1556792"/>
            <a:ext cx="4782838" cy="32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471372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“</a:t>
            </a:r>
            <a:r>
              <a:rPr lang="ko-KR" altLang="en-US" sz="1400" dirty="0" err="1">
                <a:latin typeface="+mn-ea"/>
                <a:ea typeface="+mn-ea"/>
              </a:rPr>
              <a:t>알로보</a:t>
            </a:r>
            <a:r>
              <a:rPr lang="en-US" altLang="ko-KR" sz="1400" dirty="0">
                <a:latin typeface="+mn-ea"/>
                <a:ea typeface="+mn-ea"/>
              </a:rPr>
              <a:t>”</a:t>
            </a:r>
            <a:r>
              <a:rPr lang="ko-KR" altLang="en-US" sz="1400" dirty="0">
                <a:latin typeface="+mn-ea"/>
                <a:ea typeface="+mn-ea"/>
              </a:rPr>
              <a:t>를 말하면 기계에서 </a:t>
            </a:r>
            <a:r>
              <a:rPr lang="en-US" altLang="ko-KR" sz="1400" dirty="0">
                <a:latin typeface="+mn-ea"/>
                <a:ea typeface="+mn-ea"/>
              </a:rPr>
              <a:t>‘</a:t>
            </a:r>
            <a:r>
              <a:rPr lang="ko-KR" altLang="en-US" sz="1400" dirty="0" err="1">
                <a:latin typeface="+mn-ea"/>
                <a:ea typeface="+mn-ea"/>
              </a:rPr>
              <a:t>띵</a:t>
            </a:r>
            <a:r>
              <a:rPr lang="en-US" altLang="ko-KR" sz="1400" dirty="0">
                <a:latin typeface="+mn-ea"/>
                <a:ea typeface="+mn-ea"/>
              </a:rPr>
              <a:t>’</a:t>
            </a:r>
            <a:r>
              <a:rPr lang="ko-KR" altLang="en-US" sz="1400" dirty="0">
                <a:latin typeface="+mn-ea"/>
                <a:ea typeface="+mn-ea"/>
              </a:rPr>
              <a:t>소리가 나며 반응하지만 </a:t>
            </a:r>
            <a:r>
              <a:rPr lang="en-US" altLang="ko-KR" sz="1400" dirty="0">
                <a:latin typeface="+mn-ea"/>
                <a:ea typeface="+mn-ea"/>
              </a:rPr>
              <a:t>“</a:t>
            </a:r>
            <a:r>
              <a:rPr lang="ko-KR" altLang="en-US" sz="1400" dirty="0" err="1">
                <a:latin typeface="+mn-ea"/>
                <a:ea typeface="+mn-ea"/>
              </a:rPr>
              <a:t>스노우보이</a:t>
            </a:r>
            <a:r>
              <a:rPr lang="en-US" altLang="ko-KR" sz="1400" dirty="0">
                <a:latin typeface="+mn-ea"/>
                <a:ea typeface="+mn-ea"/>
              </a:rPr>
              <a:t>＂</a:t>
            </a:r>
            <a:r>
              <a:rPr lang="ko-KR" altLang="en-US" sz="1400" dirty="0">
                <a:latin typeface="+mn-ea"/>
                <a:ea typeface="+mn-ea"/>
              </a:rPr>
              <a:t>라고 불렀을 때는 반응하지 않는걸 알 수 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아직은 목소리 샘플들이 적어서 비슷한 소리에도 반응하는 수준이다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KakaoTalk_Video_20191102_2209_25_512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808" y="1591912"/>
            <a:ext cx="4062758" cy="2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IFTTT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IFTTT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명령어를 추가하여 기기를 제어하는 서비스이며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구글과는 별개의 회사이다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하지만 명령어를 추가할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반드시 작업 서비스를 연결해 </a:t>
            </a:r>
            <a:r>
              <a:rPr lang="en-US" altLang="ko-KR" sz="1400" dirty="0">
                <a:latin typeface="+mn-ea"/>
                <a:ea typeface="+mn-ea"/>
              </a:rPr>
              <a:t>IFTTT</a:t>
            </a:r>
            <a:r>
              <a:rPr lang="ko-KR" altLang="en-US" sz="1400" dirty="0">
                <a:latin typeface="+mn-ea"/>
                <a:ea typeface="+mn-ea"/>
              </a:rPr>
              <a:t>에서 제공하는 작업을 추가해야 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026" name="Picture 2" descr="ifttt에 대한 이미지 검색결과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06" y="1591912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2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7150"/>
            <a:ext cx="7694613" cy="6477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Dialogflow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Dialogflow</a:t>
            </a:r>
            <a:r>
              <a:rPr lang="ko-KR" altLang="en-US" sz="1400" dirty="0">
                <a:latin typeface="+mn-ea"/>
                <a:ea typeface="+mn-ea"/>
              </a:rPr>
              <a:t>는 </a:t>
            </a:r>
            <a:r>
              <a:rPr lang="en-US" altLang="ko-KR" sz="1400" dirty="0">
                <a:latin typeface="+mn-ea"/>
                <a:ea typeface="+mn-ea"/>
              </a:rPr>
              <a:t>2016</a:t>
            </a:r>
            <a:r>
              <a:rPr lang="ko-KR" altLang="en-US" sz="1400" dirty="0">
                <a:latin typeface="+mn-ea"/>
                <a:ea typeface="+mn-ea"/>
              </a:rPr>
              <a:t>년 구글이 인수한 </a:t>
            </a:r>
            <a:r>
              <a:rPr lang="ko-KR" altLang="en-US" sz="1400" dirty="0" err="1">
                <a:latin typeface="+mn-ea"/>
                <a:ea typeface="+mn-ea"/>
              </a:rPr>
              <a:t>챗봇을</a:t>
            </a:r>
            <a:r>
              <a:rPr lang="ko-KR" altLang="en-US" sz="1400" dirty="0">
                <a:latin typeface="+mn-ea"/>
                <a:ea typeface="+mn-ea"/>
              </a:rPr>
              <a:t> 만드는 플랫폼으로 사용자가 직접 손쉽게 명령어를 추가할 수 있고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추가한 명령어를 </a:t>
            </a:r>
            <a:r>
              <a:rPr lang="ko-KR" altLang="en-US" sz="1400" dirty="0" err="1">
                <a:latin typeface="+mn-ea"/>
                <a:ea typeface="+mn-ea"/>
              </a:rPr>
              <a:t>어시스턴트와</a:t>
            </a:r>
            <a:r>
              <a:rPr lang="ko-KR" altLang="en-US" sz="1400" dirty="0">
                <a:latin typeface="+mn-ea"/>
                <a:ea typeface="+mn-ea"/>
              </a:rPr>
              <a:t> 통합할 수 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050" name="Picture 2" descr="관련 이미지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06" y="1591912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758824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Dialogflow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</a:t>
            </a:r>
            <a:r>
              <a:rPr lang="en-US" altLang="ko-KR" b="1" dirty="0">
                <a:latin typeface="+mn-ea"/>
                <a:ea typeface="+mn-ea"/>
              </a:rPr>
              <a:t>(11/2)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구글 액션 콘솔에서 명령어를 생성하고 </a:t>
            </a:r>
            <a:r>
              <a:rPr lang="en-US" altLang="ko-KR" sz="1400" dirty="0">
                <a:latin typeface="+mn-ea"/>
                <a:ea typeface="+mn-ea"/>
              </a:rPr>
              <a:t>integration </a:t>
            </a:r>
            <a:r>
              <a:rPr lang="ko-KR" altLang="en-US" sz="1400" dirty="0">
                <a:latin typeface="+mn-ea"/>
                <a:ea typeface="+mn-ea"/>
              </a:rPr>
              <a:t>창을 통해 구글 </a:t>
            </a:r>
            <a:r>
              <a:rPr lang="ko-KR" altLang="en-US" sz="1400" dirty="0" err="1">
                <a:latin typeface="+mn-ea"/>
                <a:ea typeface="+mn-ea"/>
              </a:rPr>
              <a:t>어시스턴트와</a:t>
            </a:r>
            <a:r>
              <a:rPr lang="ko-KR" altLang="en-US" sz="1400" dirty="0">
                <a:latin typeface="+mn-ea"/>
                <a:ea typeface="+mn-ea"/>
              </a:rPr>
              <a:t> 통합해준다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5168" y="1591912"/>
            <a:ext cx="3790847" cy="3033562"/>
          </a:xfrm>
          <a:prstGeom prst="rect">
            <a:avLst/>
          </a:prstGeom>
        </p:spPr>
      </p:pic>
      <p:pic>
        <p:nvPicPr>
          <p:cNvPr id="3074" name="Picture 2" descr="google assistant dialogflow integration에 대한 이미지 검색결과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50" y="1591912"/>
            <a:ext cx="3600000" cy="30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6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설정 완료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명령어</a:t>
            </a:r>
            <a:r>
              <a:rPr lang="en-US" altLang="ko-KR" sz="1400" dirty="0">
                <a:latin typeface="+mn-ea"/>
                <a:ea typeface="+mn-ea"/>
              </a:rPr>
              <a:t>: Do you like Capstone?</a:t>
            </a:r>
          </a:p>
          <a:p>
            <a:pPr marL="0" indent="0">
              <a:buNone/>
              <a:defRPr/>
            </a:pP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대답 </a:t>
            </a:r>
            <a:r>
              <a:rPr lang="en-US" altLang="ko-KR" sz="1400" dirty="0">
                <a:latin typeface="+mn-ea"/>
                <a:ea typeface="+mn-ea"/>
              </a:rPr>
              <a:t>: I like Capstone and I like </a:t>
            </a:r>
            <a:r>
              <a:rPr lang="en-US" altLang="ko-KR" sz="1400" dirty="0" err="1">
                <a:latin typeface="+mn-ea"/>
                <a:ea typeface="+mn-ea"/>
              </a:rPr>
              <a:t>keimyung</a:t>
            </a:r>
            <a:r>
              <a:rPr lang="en-US" altLang="ko-KR" sz="1400" dirty="0">
                <a:latin typeface="+mn-ea"/>
                <a:ea typeface="+mn-ea"/>
              </a:rPr>
              <a:t> university.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3" name="KakaoTalk_Video_20191102_2133_22_18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506" y="1591912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471952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기타 내용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Dialogflow</a:t>
            </a:r>
            <a:r>
              <a:rPr lang="ko-KR" altLang="en-US" sz="1400" dirty="0">
                <a:latin typeface="+mn-ea"/>
                <a:ea typeface="+mn-ea"/>
              </a:rPr>
              <a:t>로 추가한 명령어는 액션 콘솔로 생성한 프로젝트로 </a:t>
            </a:r>
            <a:r>
              <a:rPr lang="ko-KR" altLang="en-US" sz="1400" dirty="0" err="1">
                <a:latin typeface="+mn-ea"/>
                <a:ea typeface="+mn-ea"/>
              </a:rPr>
              <a:t>라즈베리파이에</a:t>
            </a:r>
            <a:r>
              <a:rPr lang="ko-KR" altLang="en-US" sz="1400" dirty="0">
                <a:latin typeface="+mn-ea"/>
                <a:ea typeface="+mn-ea"/>
              </a:rPr>
              <a:t> 설치된 어시스턴트 프로그램에서뿐만 아니라 같은 계정의 모바일 어시스턴트 앱에서도 작동한다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단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모바일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어시스턴트 앱에서 추가한 명령어는 </a:t>
            </a:r>
            <a:r>
              <a:rPr lang="ko-KR" altLang="en-US" sz="1400" dirty="0" err="1">
                <a:latin typeface="+mn-ea"/>
                <a:ea typeface="+mn-ea"/>
              </a:rPr>
              <a:t>라즈베리파이에</a:t>
            </a:r>
            <a:r>
              <a:rPr lang="ko-KR" altLang="en-US" sz="1400" dirty="0">
                <a:latin typeface="+mn-ea"/>
                <a:ea typeface="+mn-ea"/>
              </a:rPr>
              <a:t> 설치된 프로그램에서는 작동하지 않았다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556792"/>
            <a:ext cx="424847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7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제품 외관 논의</a:t>
            </a:r>
            <a:r>
              <a:rPr lang="en-US" altLang="ko-KR" dirty="0">
                <a:latin typeface="+mn-ea"/>
              </a:rPr>
              <a:t>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1040" y="4093906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개요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 우리가 가진 모터</a:t>
            </a:r>
            <a:r>
              <a:rPr lang="en-US" altLang="ko-KR" sz="1400" dirty="0">
                <a:latin typeface="+mn-ea"/>
                <a:ea typeface="+mn-ea"/>
              </a:rPr>
              <a:t>(NK247) 2</a:t>
            </a:r>
            <a:r>
              <a:rPr lang="ko-KR" altLang="en-US" sz="1400" dirty="0">
                <a:latin typeface="+mn-ea"/>
                <a:ea typeface="+mn-ea"/>
              </a:rPr>
              <a:t>개를 이용하여 상하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좌우를 제어하기 위해 어떻게 외관을 구성할 것인지 논의하였다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  <a:defRPr/>
            </a:pP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7170" name="Picture 2" descr="nk247 모터에 대한 이미지 검색결과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06" y="1573906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8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2">
            <a:extLst>
              <a:ext uri="{FF2B5EF4-FFF2-40B4-BE49-F238E27FC236}">
                <a16:creationId xmlns:a16="http://schemas.microsoft.com/office/drawing/2014/main" id="{7A89988D-A349-4E1C-B9A0-BDA13118E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643" y="4967662"/>
            <a:ext cx="5968353" cy="983107"/>
          </a:xfrm>
          <a:prstGeom prst="rightArrow">
            <a:avLst>
              <a:gd name="adj1" fmla="val 45285"/>
              <a:gd name="adj2" fmla="val 76553"/>
            </a:avLst>
          </a:prstGeom>
          <a:solidFill>
            <a:srgbClr val="2D4F8F"/>
          </a:solidFill>
          <a:ln w="19050">
            <a:solidFill>
              <a:srgbClr val="2D4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지난주 업무 내용</a:t>
            </a: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D3A7FD46-512F-449D-8BE1-C46C1F389395}"/>
              </a:ext>
            </a:extLst>
          </p:cNvPr>
          <p:cNvSpPr/>
          <p:nvPr/>
        </p:nvSpPr>
        <p:spPr>
          <a:xfrm>
            <a:off x="517532" y="160676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Rounded Rectangle 8">
            <a:extLst>
              <a:ext uri="{FF2B5EF4-FFF2-40B4-BE49-F238E27FC236}">
                <a16:creationId xmlns:a16="http://schemas.microsoft.com/office/drawing/2014/main" id="{A3EAB366-73FA-47E2-9E4B-3B4D8D1C50D6}"/>
              </a:ext>
            </a:extLst>
          </p:cNvPr>
          <p:cNvSpPr/>
          <p:nvPr/>
        </p:nvSpPr>
        <p:spPr>
          <a:xfrm>
            <a:off x="517534" y="152942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113">
            <a:extLst>
              <a:ext uri="{FF2B5EF4-FFF2-40B4-BE49-F238E27FC236}">
                <a16:creationId xmlns:a16="http://schemas.microsoft.com/office/drawing/2014/main" id="{F2351F3F-9E13-40AD-BF49-9208EA284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12" y="1658089"/>
            <a:ext cx="944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10/29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12EEC7-7822-0A4D-85E0-68C0739B98C9}"/>
              </a:ext>
            </a:extLst>
          </p:cNvPr>
          <p:cNvSpPr txBox="1"/>
          <p:nvPr/>
        </p:nvSpPr>
        <p:spPr>
          <a:xfrm>
            <a:off x="515881" y="2187383"/>
            <a:ext cx="1776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언어 설정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구글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명령어 추가 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실험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제품 외관 논의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7BACE9AF-BE91-412A-9FDB-9732E869E787}"/>
              </a:ext>
            </a:extLst>
          </p:cNvPr>
          <p:cNvSpPr/>
          <p:nvPr/>
        </p:nvSpPr>
        <p:spPr>
          <a:xfrm>
            <a:off x="2627782" y="1590269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FDC5CAF2-5989-4172-8A9F-183AD2865289}"/>
              </a:ext>
            </a:extLst>
          </p:cNvPr>
          <p:cNvSpPr/>
          <p:nvPr/>
        </p:nvSpPr>
        <p:spPr>
          <a:xfrm>
            <a:off x="2627784" y="1512930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79A54E8-FF66-4C00-BBB9-51FF6BD0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066" y="1612965"/>
            <a:ext cx="9477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10/30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2EEC7-7822-0A4D-85E0-68C0739B98C9}"/>
              </a:ext>
            </a:extLst>
          </p:cNvPr>
          <p:cNvSpPr txBox="1"/>
          <p:nvPr/>
        </p:nvSpPr>
        <p:spPr>
          <a:xfrm>
            <a:off x="2616702" y="2183456"/>
            <a:ext cx="1776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부품 구매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3B1F11B2-999E-4AA9-AADB-9C4D096526B4}"/>
              </a:ext>
            </a:extLst>
          </p:cNvPr>
          <p:cNvSpPr/>
          <p:nvPr/>
        </p:nvSpPr>
        <p:spPr>
          <a:xfrm>
            <a:off x="4752575" y="161300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8">
            <a:extLst>
              <a:ext uri="{FF2B5EF4-FFF2-40B4-BE49-F238E27FC236}">
                <a16:creationId xmlns:a16="http://schemas.microsoft.com/office/drawing/2014/main" id="{ABD387AE-23FC-4788-AD5B-98EFF3632D91}"/>
              </a:ext>
            </a:extLst>
          </p:cNvPr>
          <p:cNvSpPr/>
          <p:nvPr/>
        </p:nvSpPr>
        <p:spPr>
          <a:xfrm>
            <a:off x="4752576" y="153566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8D823BB3-612E-4307-8D81-57F51D881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988" y="1626305"/>
            <a:ext cx="8463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11/1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8031" y="2182109"/>
            <a:ext cx="1776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명령어 추가 실험 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ko-KR" altLang="en-US" sz="1800" dirty="0" err="1">
                <a:latin typeface="+mn-ea"/>
                <a:ea typeface="+mn-ea"/>
              </a:rPr>
              <a:t>핫워드</a:t>
            </a:r>
            <a:r>
              <a:rPr lang="ko-KR" altLang="en-US" sz="1800" dirty="0">
                <a:latin typeface="+mn-ea"/>
                <a:ea typeface="+mn-ea"/>
              </a:rPr>
              <a:t> 추가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id="{0DFC2E89-AF2B-4B77-8AD9-74B4003CA501}"/>
              </a:ext>
            </a:extLst>
          </p:cNvPr>
          <p:cNvSpPr/>
          <p:nvPr/>
        </p:nvSpPr>
        <p:spPr>
          <a:xfrm>
            <a:off x="6890218" y="1613003"/>
            <a:ext cx="1773174" cy="3710401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700" dirty="0"/>
          </a:p>
        </p:txBody>
      </p:sp>
      <p:sp>
        <p:nvSpPr>
          <p:cNvPr id="28" name="Rounded Rectangle 8">
            <a:extLst>
              <a:ext uri="{FF2B5EF4-FFF2-40B4-BE49-F238E27FC236}">
                <a16:creationId xmlns:a16="http://schemas.microsoft.com/office/drawing/2014/main" id="{07BFF91D-ED6F-4D95-8115-4D5320CB0019}"/>
              </a:ext>
            </a:extLst>
          </p:cNvPr>
          <p:cNvSpPr/>
          <p:nvPr/>
        </p:nvSpPr>
        <p:spPr>
          <a:xfrm>
            <a:off x="6890220" y="1535664"/>
            <a:ext cx="1773173" cy="525233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F2351F3F-9E13-40AD-BF49-9208EA284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632" y="1626305"/>
            <a:ext cx="8463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11/2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2939" y="2203446"/>
            <a:ext cx="1776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+mn-ea"/>
                <a:ea typeface="+mn-ea"/>
              </a:rPr>
              <a:t>구글 </a:t>
            </a:r>
            <a:r>
              <a:rPr lang="ko-KR" altLang="en-US" sz="1800" dirty="0" err="1">
                <a:latin typeface="+mn-ea"/>
                <a:ea typeface="+mn-ea"/>
              </a:rPr>
              <a:t>어시스턴트</a:t>
            </a:r>
            <a:r>
              <a:rPr lang="ko-KR" altLang="en-US" sz="1800" dirty="0">
                <a:latin typeface="+mn-ea"/>
                <a:ea typeface="+mn-ea"/>
              </a:rPr>
              <a:t> 명령어 추가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제품 외관</a:t>
            </a:r>
            <a:endParaRPr lang="en-US" altLang="ko-KR" sz="1800" dirty="0">
              <a:latin typeface="+mn-ea"/>
              <a:ea typeface="+mn-ea"/>
            </a:endParaRPr>
          </a:p>
          <a:p>
            <a:pPr algn="ctr"/>
            <a:r>
              <a:rPr lang="ko-KR" altLang="en-US" sz="1800" dirty="0">
                <a:latin typeface="+mn-ea"/>
                <a:ea typeface="+mn-ea"/>
              </a:rPr>
              <a:t>도면 제작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08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제품 외관 논의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E0CAF-B608-41D2-9D98-A64F51CFB95F}"/>
              </a:ext>
            </a:extLst>
          </p:cNvPr>
          <p:cNvSpPr txBox="1"/>
          <p:nvPr/>
        </p:nvSpPr>
        <p:spPr>
          <a:xfrm>
            <a:off x="828262" y="3933056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 err="1">
                <a:latin typeface="+mj-ea"/>
                <a:ea typeface="+mj-ea"/>
              </a:rPr>
              <a:t>Pan&amp;Tilt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방식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 err="1">
                <a:latin typeface="+mn-ea"/>
                <a:ea typeface="+mn-ea"/>
              </a:rPr>
              <a:t>Pan&amp;Tilt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방식은 모터를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과 연결하여 상하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좌우로 움직일 수 있게 한다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우리는 이 방식에서 아이디어를 얻어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안에 모터를 넣고 연결된 카메라를 통해 상하좌우로 회전 할 수 있게 하려고 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 descr="http://img01.cp.aliimg.com/imgextra/i4/74349336/T2DKRxXoNNXXXXXXXX_!!7434933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06" y="1591912"/>
            <a:ext cx="360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0423" y="5229200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문제점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시중에 나와있는 </a:t>
            </a:r>
            <a:r>
              <a:rPr lang="en-US" altLang="ko-KR" sz="1400" dirty="0">
                <a:latin typeface="+mn-ea"/>
                <a:ea typeface="+mn-ea"/>
              </a:rPr>
              <a:t>Bracket </a:t>
            </a:r>
            <a:r>
              <a:rPr lang="ko-KR" altLang="en-US" sz="1400" dirty="0">
                <a:latin typeface="+mn-ea"/>
                <a:ea typeface="+mn-ea"/>
              </a:rPr>
              <a:t>중에는 우리 모터와 사이즈가 맞는 것이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79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제품 외관 논의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1040" y="4093906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결론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3D </a:t>
            </a:r>
            <a:r>
              <a:rPr lang="ko-KR" altLang="en-US" sz="1400" dirty="0">
                <a:latin typeface="+mn-ea"/>
                <a:ea typeface="+mn-ea"/>
              </a:rPr>
              <a:t>프린터로 </a:t>
            </a:r>
            <a:r>
              <a:rPr lang="en-US" altLang="ko-KR" sz="1400" dirty="0">
                <a:latin typeface="+mn-ea"/>
                <a:ea typeface="+mn-ea"/>
              </a:rPr>
              <a:t>Bracket</a:t>
            </a:r>
            <a:r>
              <a:rPr lang="ko-KR" altLang="en-US" sz="1400" dirty="0">
                <a:latin typeface="+mn-ea"/>
                <a:ea typeface="+mn-ea"/>
              </a:rPr>
              <a:t>을 직접 제작하기로 하였으며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위 그림은 제작을 위해 그린 도면이다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89245-FE9F-B545-939D-F607C06694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3555" y="1573906"/>
            <a:ext cx="360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A59F80-01D7-6D4C-BCE7-2EF2BE0E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37" y="1892202"/>
            <a:ext cx="3600000" cy="22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4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부품 구매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dirty="0">
                <a:latin typeface="+mn-ea"/>
              </a:rPr>
              <a:t>	</a:t>
            </a: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/>
              <a:t>     </a:t>
            </a: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BC8BD-C1AD-D647-858F-D0BF95F6BAE1}"/>
              </a:ext>
            </a:extLst>
          </p:cNvPr>
          <p:cNvSpPr txBox="1"/>
          <p:nvPr/>
        </p:nvSpPr>
        <p:spPr>
          <a:xfrm>
            <a:off x="841040" y="4093906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b="1" dirty="0">
                <a:latin typeface="+mj-ea"/>
                <a:ea typeface="+mj-ea"/>
              </a:rPr>
              <a:t> 개요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제품 제작에 사용할 스텝모터 드라이버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초음파 센서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터치스크린을 구매하였다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4098" name="Picture 2" descr="A25 L298N 스텝모터 드라이버 DC 아두이노 상품이미지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73906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07813" y="1573906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8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>
            <a:extLst>
              <a:ext uri="{FF2B5EF4-FFF2-40B4-BE49-F238E27FC236}">
                <a16:creationId xmlns:a16="http://schemas.microsoft.com/office/drawing/2014/main" id="{7E145CBF-6C37-B946-9483-2AF6B471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다음주 업무 목표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D2B520B-9A72-664B-8DED-DC20246F1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endParaRPr lang="en-US" altLang="ko-KR" sz="1600"/>
          </a:p>
          <a:p>
            <a:pPr lvl="1" eaLnBrk="1" hangingPunct="1">
              <a:defRPr/>
            </a:pPr>
            <a:endParaRPr lang="en-US" altLang="ko-KR" sz="1600"/>
          </a:p>
          <a:p>
            <a:pPr marL="0" indent="0" eaLnBrk="1" hangingPunct="1">
              <a:buFontTx/>
              <a:buNone/>
              <a:defRPr/>
            </a:pPr>
            <a:endParaRPr lang="ko-KR" altLang="en-US"/>
          </a:p>
          <a:p>
            <a:pPr marL="457200" lvl="1" indent="0" eaLnBrk="1" hangingPunct="1">
              <a:buFont typeface="Wide Latin" panose="020A0A07050505020404" pitchFamily="18" charset="0"/>
              <a:buNone/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sp>
        <p:nvSpPr>
          <p:cNvPr id="129" name="Rectangle 3">
            <a:extLst>
              <a:ext uri="{FF2B5EF4-FFF2-40B4-BE49-F238E27FC236}">
                <a16:creationId xmlns:a16="http://schemas.microsoft.com/office/drawing/2014/main" id="{6D2B520B-9A72-664B-8DED-DC20246F1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990600"/>
            <a:ext cx="8456612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6F73"/>
              </a:buClr>
              <a:buFont typeface="Wide Latin" panose="020A0A07050505020404" pitchFamily="18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6F73"/>
              </a:buClr>
              <a:buFont typeface="Times" panose="02020603050405020304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anose="02020603050405020304" pitchFamily="18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Times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kern="0" dirty="0">
                <a:latin typeface="+mn-ea"/>
              </a:rPr>
              <a:t>소프트웨어</a:t>
            </a:r>
            <a:endParaRPr lang="en-US" altLang="ko-KR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>
                <a:latin typeface="+mn-ea"/>
              </a:rPr>
              <a:t>구글 </a:t>
            </a:r>
            <a:r>
              <a:rPr lang="ko-KR" altLang="en-US" sz="1600" kern="0" dirty="0" err="1">
                <a:latin typeface="+mn-ea"/>
              </a:rPr>
              <a:t>어시스턴트</a:t>
            </a:r>
            <a:r>
              <a:rPr lang="ko-KR" altLang="en-US" sz="1600" kern="0" dirty="0">
                <a:latin typeface="+mn-ea"/>
              </a:rPr>
              <a:t> 한글 명령어 추가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en-US" altLang="ko-KR" sz="1600" kern="0" dirty="0" err="1">
                <a:latin typeface="+mn-ea"/>
              </a:rPr>
              <a:t>Snowboy</a:t>
            </a:r>
            <a:r>
              <a:rPr lang="ko-KR" altLang="en-US" sz="1600" kern="0" dirty="0">
                <a:latin typeface="+mn-ea"/>
              </a:rPr>
              <a:t>와 구글 어시스턴트 통합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400" kern="0" dirty="0">
              <a:latin typeface="+mn-ea"/>
            </a:endParaRPr>
          </a:p>
          <a:p>
            <a:pPr>
              <a:defRPr/>
            </a:pPr>
            <a:r>
              <a:rPr lang="ko-KR" altLang="en-US" kern="0" dirty="0">
                <a:latin typeface="+mn-ea"/>
              </a:rPr>
              <a:t>하드웨어</a:t>
            </a:r>
            <a:endParaRPr lang="en-US" altLang="ko-KR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>
                <a:latin typeface="+mn-ea"/>
              </a:rPr>
              <a:t>스텝모터 드라이버 및 초음파 센서 테스트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r>
              <a:rPr lang="ko-KR" altLang="en-US" sz="1600" kern="0" dirty="0" err="1">
                <a:latin typeface="+mn-ea"/>
              </a:rPr>
              <a:t>라즈베리파이</a:t>
            </a:r>
            <a:r>
              <a:rPr lang="ko-KR" altLang="en-US" sz="1600" kern="0" dirty="0">
                <a:latin typeface="+mn-ea"/>
              </a:rPr>
              <a:t> 터치스크린 테스트</a:t>
            </a: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buFontTx/>
              <a:buChar char="-"/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defRPr/>
            </a:pPr>
            <a:endParaRPr lang="en-US" altLang="ko-KR" sz="1600" kern="0" dirty="0">
              <a:latin typeface="+mn-ea"/>
            </a:endParaRPr>
          </a:p>
          <a:p>
            <a:pPr lvl="1">
              <a:defRPr/>
            </a:pPr>
            <a:endParaRPr lang="en-US" altLang="ko-KR" sz="1600" kern="0" dirty="0">
              <a:latin typeface="+mn-ea"/>
            </a:endParaRPr>
          </a:p>
          <a:p>
            <a:pPr marL="0" indent="0">
              <a:buFontTx/>
              <a:buNone/>
              <a:defRPr/>
            </a:pPr>
            <a:endParaRPr lang="ko-KR" altLang="en-US" kern="0" dirty="0">
              <a:latin typeface="+mn-ea"/>
            </a:endParaRPr>
          </a:p>
          <a:p>
            <a:pPr marL="457200" lvl="1" indent="0">
              <a:buFont typeface="Wide Latin" panose="020A0A07050505020404" pitchFamily="18" charset="0"/>
              <a:buNone/>
              <a:defRPr/>
            </a:pPr>
            <a:endParaRPr lang="en-US" altLang="ko-KR" kern="0" dirty="0">
              <a:latin typeface="+mn-ea"/>
            </a:endParaRPr>
          </a:p>
          <a:p>
            <a:pPr>
              <a:defRPr/>
            </a:pPr>
            <a:endParaRPr lang="ko-KR" altLang="en-US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91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315200" cy="1241425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3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</a:rPr>
              <a:t>구글 </a:t>
            </a:r>
            <a:r>
              <a:rPr lang="ko-KR" altLang="en-US" dirty="0" err="1">
                <a:latin typeface="+mn-ea"/>
              </a:rPr>
              <a:t>어시스턴트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543960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개요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지난 주 </a:t>
            </a:r>
            <a:r>
              <a:rPr lang="en-US" altLang="ko-KR" sz="1400" dirty="0">
                <a:latin typeface="+mn-ea"/>
                <a:ea typeface="+mn-ea"/>
              </a:rPr>
              <a:t>google assistant </a:t>
            </a:r>
            <a:r>
              <a:rPr lang="ko-KR" altLang="en-US" sz="1400" dirty="0">
                <a:latin typeface="+mn-ea"/>
                <a:ea typeface="+mn-ea"/>
              </a:rPr>
              <a:t>설치 한 후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질문을 하면 적절한 답변을 출력하는 것 까지 확인 완료하였다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 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어시스턴트</a:t>
            </a:r>
            <a:r>
              <a:rPr lang="ko-KR" altLang="en-US" sz="1400" dirty="0">
                <a:latin typeface="+mn-ea"/>
                <a:ea typeface="+mn-ea"/>
              </a:rPr>
              <a:t> 언어 설정을 한국어로 바꾸고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 err="1">
                <a:latin typeface="+mn-ea"/>
                <a:ea typeface="+mn-ea"/>
              </a:rPr>
              <a:t>어시스턴트에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O&amp;Y</a:t>
            </a:r>
            <a:r>
              <a:rPr lang="ko-KR" altLang="en-US" sz="1400" dirty="0">
                <a:latin typeface="+mn-ea"/>
                <a:ea typeface="+mn-ea"/>
              </a:rPr>
              <a:t>팀이 특정 명령어를 추가하여 </a:t>
            </a:r>
            <a:r>
              <a:rPr lang="ko-KR" altLang="en-US" sz="1400" dirty="0" err="1">
                <a:latin typeface="+mn-ea"/>
                <a:ea typeface="+mn-ea"/>
              </a:rPr>
              <a:t>알로보만의</a:t>
            </a:r>
            <a:r>
              <a:rPr lang="ko-KR" altLang="en-US" sz="1400" dirty="0">
                <a:latin typeface="+mn-ea"/>
                <a:ea typeface="+mn-ea"/>
              </a:rPr>
              <a:t> 명령어와 대답을 제작할 것을 계획하였다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 descr="EMB00000ed44ab5">
            <a:extLst>
              <a:ext uri="{FF2B5EF4-FFF2-40B4-BE49-F238E27FC236}">
                <a16:creationId xmlns:a16="http://schemas.microsoft.com/office/drawing/2014/main" id="{16FBF7AE-3044-442C-89E8-EBF23E8937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7980" b="10781"/>
          <a:stretch/>
        </p:blipFill>
        <p:spPr bwMode="auto">
          <a:xfrm>
            <a:off x="2483768" y="1484784"/>
            <a:ext cx="4710830" cy="3205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언어 변경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615388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 결과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 err="1">
                <a:latin typeface="+mn-ea"/>
                <a:ea typeface="+mn-ea"/>
              </a:rPr>
              <a:t>어시스턴트를</a:t>
            </a:r>
            <a:r>
              <a:rPr lang="ko-KR" altLang="en-US" sz="1400" dirty="0">
                <a:latin typeface="+mn-ea"/>
                <a:ea typeface="+mn-ea"/>
              </a:rPr>
              <a:t> 실행할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실행 명령어 뒤에 </a:t>
            </a:r>
            <a:r>
              <a:rPr lang="en-US" altLang="ko-KR" sz="1400" dirty="0">
                <a:latin typeface="+mn-ea"/>
                <a:ea typeface="+mn-ea"/>
              </a:rPr>
              <a:t>–-</a:t>
            </a:r>
            <a:r>
              <a:rPr lang="en-US" altLang="ko-KR" sz="1400" dirty="0" err="1">
                <a:latin typeface="+mn-ea"/>
                <a:ea typeface="+mn-ea"/>
              </a:rPr>
              <a:t>lang</a:t>
            </a:r>
            <a:r>
              <a:rPr lang="en-US" altLang="ko-KR" sz="1400" dirty="0">
                <a:latin typeface="+mn-ea"/>
                <a:ea typeface="+mn-ea"/>
              </a:rPr>
              <a:t> ko-KR </a:t>
            </a:r>
            <a:r>
              <a:rPr lang="ko-KR" altLang="en-US" sz="1400" dirty="0">
                <a:latin typeface="+mn-ea"/>
                <a:ea typeface="+mn-ea"/>
              </a:rPr>
              <a:t>를 추가하면 </a:t>
            </a:r>
            <a:r>
              <a:rPr lang="ko-KR" altLang="en-US" sz="1400" dirty="0" err="1">
                <a:latin typeface="+mn-ea"/>
                <a:ea typeface="+mn-ea"/>
              </a:rPr>
              <a:t>어시스턴트가</a:t>
            </a:r>
            <a:r>
              <a:rPr lang="ko-KR" altLang="en-US" sz="1400" dirty="0">
                <a:latin typeface="+mn-ea"/>
                <a:ea typeface="+mn-ea"/>
              </a:rPr>
              <a:t> 한국어로 실행된다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테스트 결과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한국어를 잘 인식한다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51720" y="1466794"/>
            <a:ext cx="5400600" cy="32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758824"/>
            <a:ext cx="828024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실행 순서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공식 문서</a:t>
            </a:r>
            <a:r>
              <a:rPr lang="en-US" altLang="ko-KR" sz="1400" dirty="0">
                <a:latin typeface="+mn-ea"/>
                <a:ea typeface="+mn-ea"/>
              </a:rPr>
              <a:t>(10/29)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400" dirty="0" err="1">
                <a:latin typeface="+mn-ea"/>
                <a:ea typeface="+mn-ea"/>
                <a:sym typeface="Wingdings" panose="05000000000000000000" pitchFamily="2" charset="2"/>
              </a:rPr>
              <a:t>Snowboy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(11/1)  IFTTT(11/1)  </a:t>
            </a:r>
            <a:r>
              <a:rPr lang="en-US" altLang="ko-KR" sz="1400" dirty="0" err="1">
                <a:latin typeface="+mn-ea"/>
                <a:ea typeface="+mn-ea"/>
                <a:sym typeface="Wingdings" panose="05000000000000000000" pitchFamily="2" charset="2"/>
              </a:rPr>
              <a:t>Dialogflow</a:t>
            </a:r>
            <a:r>
              <a:rPr lang="en-US" altLang="ko-KR" sz="1400" dirty="0">
                <a:latin typeface="+mn-ea"/>
                <a:ea typeface="+mn-ea"/>
                <a:sym typeface="Wingdings" panose="05000000000000000000" pitchFamily="2" charset="2"/>
              </a:rPr>
              <a:t>(11/2)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 descr="EMB00000ed44ab5">
            <a:extLst>
              <a:ext uri="{FF2B5EF4-FFF2-40B4-BE49-F238E27FC236}">
                <a16:creationId xmlns:a16="http://schemas.microsoft.com/office/drawing/2014/main" id="{16FBF7AE-3044-442C-89E8-EBF23E8937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7980" b="10781"/>
          <a:stretch/>
        </p:blipFill>
        <p:spPr bwMode="auto">
          <a:xfrm>
            <a:off x="1979712" y="1484784"/>
            <a:ext cx="5400600" cy="3456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899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공식 문서</a:t>
            </a:r>
            <a:r>
              <a:rPr lang="en-US" altLang="ko-KR" b="1" dirty="0">
                <a:latin typeface="+mn-ea"/>
                <a:ea typeface="+mn-ea"/>
              </a:rPr>
              <a:t>(10/29)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처음엔 공식 문서에 나온 함수를 </a:t>
            </a:r>
            <a:r>
              <a:rPr lang="en-US" altLang="ko-KR" sz="1400" dirty="0">
                <a:latin typeface="+mn-ea"/>
                <a:ea typeface="+mn-ea"/>
              </a:rPr>
              <a:t>pushtotalk.py</a:t>
            </a:r>
            <a:r>
              <a:rPr lang="ko-KR" altLang="en-US" sz="1400" dirty="0">
                <a:latin typeface="+mn-ea"/>
                <a:ea typeface="+mn-ea"/>
              </a:rPr>
              <a:t>에 추가해 명령어를 추가하려 했으나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해당 함수는 </a:t>
            </a:r>
            <a:r>
              <a:rPr lang="ko-KR" altLang="en-US" sz="1400" dirty="0" smtClean="0">
                <a:latin typeface="+mn-ea"/>
                <a:ea typeface="+mn-ea"/>
              </a:rPr>
              <a:t>몇 가지 </a:t>
            </a:r>
            <a:r>
              <a:rPr lang="ko-KR" altLang="en-US" sz="1400" dirty="0">
                <a:latin typeface="+mn-ea"/>
                <a:ea typeface="+mn-ea"/>
              </a:rPr>
              <a:t>정해진 커맨드만 추가할 수 있었다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591912"/>
            <a:ext cx="610969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63758" y="4831412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공식 문서</a:t>
            </a:r>
            <a:r>
              <a:rPr lang="en-US" altLang="ko-KR" b="1" dirty="0">
                <a:latin typeface="+mn-ea"/>
                <a:ea typeface="+mn-ea"/>
              </a:rPr>
              <a:t>(10/29)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ko-KR" altLang="en-US" sz="1400" dirty="0">
                <a:latin typeface="+mn-ea"/>
                <a:ea typeface="+mn-ea"/>
              </a:rPr>
              <a:t>제공되는 커맨드들은 </a:t>
            </a:r>
            <a:r>
              <a:rPr lang="ko-KR" altLang="en-US" sz="1400" dirty="0" err="1">
                <a:latin typeface="+mn-ea"/>
                <a:ea typeface="+mn-ea"/>
              </a:rPr>
              <a:t>어시스턴트로</a:t>
            </a:r>
            <a:r>
              <a:rPr lang="ko-KR" altLang="en-US" sz="1400" dirty="0">
                <a:latin typeface="+mn-ea"/>
                <a:ea typeface="+mn-ea"/>
              </a:rPr>
              <a:t> 다른 장치를 제어하는 커맨드로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위 표에 나와있는 기능들만 사용 가능하다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86443"/>
            <a:ext cx="6048672" cy="35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endParaRPr lang="en-US" altLang="ko-KR" b="1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ko-KR" altLang="en-US" sz="1400" dirty="0">
                <a:latin typeface="+mn-ea"/>
                <a:ea typeface="+mn-ea"/>
              </a:rPr>
              <a:t>는 음성 </a:t>
            </a:r>
            <a:r>
              <a:rPr lang="en-US" altLang="ko-KR" sz="1400" dirty="0">
                <a:latin typeface="+mn-ea"/>
                <a:ea typeface="+mn-ea"/>
              </a:rPr>
              <a:t>AI </a:t>
            </a:r>
            <a:r>
              <a:rPr lang="ko-KR" altLang="en-US" sz="1400" dirty="0">
                <a:latin typeface="+mn-ea"/>
                <a:ea typeface="+mn-ea"/>
              </a:rPr>
              <a:t>스피커 </a:t>
            </a:r>
            <a:r>
              <a:rPr lang="ko-KR" altLang="en-US" sz="1400" dirty="0" err="1">
                <a:latin typeface="+mn-ea"/>
                <a:ea typeface="+mn-ea"/>
              </a:rPr>
              <a:t>핫워드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시작 단어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인식 단어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를 추가하는 라이브러리이다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 err="1">
                <a:latin typeface="+mn-ea"/>
                <a:ea typeface="+mn-ea"/>
              </a:rPr>
              <a:t>핫워드란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“hey </a:t>
            </a:r>
            <a:r>
              <a:rPr lang="en-US" altLang="ko-KR" sz="1400" dirty="0" err="1">
                <a:latin typeface="+mn-ea"/>
                <a:ea typeface="+mn-ea"/>
              </a:rPr>
              <a:t>siri</a:t>
            </a:r>
            <a:r>
              <a:rPr lang="en-US" altLang="ko-KR" sz="1400" dirty="0">
                <a:latin typeface="+mn-ea"/>
                <a:ea typeface="+mn-ea"/>
              </a:rPr>
              <a:t>”, “Ok google”, “</a:t>
            </a:r>
            <a:r>
              <a:rPr lang="ko-KR" altLang="en-US" sz="1400" dirty="0">
                <a:latin typeface="+mn-ea"/>
                <a:ea typeface="+mn-ea"/>
              </a:rPr>
              <a:t>하이 </a:t>
            </a:r>
            <a:r>
              <a:rPr lang="ko-KR" altLang="en-US" sz="1400" dirty="0" err="1">
                <a:latin typeface="+mn-ea"/>
                <a:ea typeface="+mn-ea"/>
              </a:rPr>
              <a:t>빅스비</a:t>
            </a:r>
            <a:r>
              <a:rPr lang="en-US" altLang="ko-KR" sz="1400" dirty="0">
                <a:latin typeface="+mn-ea"/>
                <a:ea typeface="+mn-ea"/>
              </a:rPr>
              <a:t>”</a:t>
            </a:r>
            <a:r>
              <a:rPr lang="ko-KR" altLang="en-US" sz="1400" dirty="0">
                <a:latin typeface="+mn-ea"/>
                <a:ea typeface="+mn-ea"/>
              </a:rPr>
              <a:t>와 같이 </a:t>
            </a:r>
            <a:r>
              <a:rPr lang="en-US" altLang="ko-KR" sz="1400" dirty="0">
                <a:latin typeface="+mn-ea"/>
                <a:ea typeface="+mn-ea"/>
              </a:rPr>
              <a:t>AI </a:t>
            </a:r>
            <a:r>
              <a:rPr lang="ko-KR" altLang="en-US" sz="1400" dirty="0">
                <a:latin typeface="+mn-ea"/>
                <a:ea typeface="+mn-ea"/>
              </a:rPr>
              <a:t>스피커를 실행시키는 말이나 키워드를 뜻한다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06" y="1591912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>
            <a:extLst>
              <a:ext uri="{FF2B5EF4-FFF2-40B4-BE49-F238E27FC236}">
                <a16:creationId xmlns:a16="http://schemas.microsoft.com/office/drawing/2014/main" id="{F8DE0462-2C80-224E-8650-A83B0E0CE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지난주 업무 성과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1EC9E50-1E1B-1745-AD09-1385B4967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2588" y="838200"/>
            <a:ext cx="8285162" cy="56054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latin typeface="+mn-ea"/>
              </a:rPr>
              <a:t>어시스턴트</a:t>
            </a:r>
            <a:r>
              <a:rPr lang="ko-KR" altLang="en-US" dirty="0">
                <a:latin typeface="+mn-ea"/>
              </a:rPr>
              <a:t> 명령어 추가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ko-KR" altLang="en-US" sz="1400" dirty="0">
                <a:latin typeface="+mn-ea"/>
              </a:rPr>
              <a:t>     </a:t>
            </a: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sz="1400" b="0" dirty="0">
                <a:latin typeface="+mn-ea"/>
              </a:rPr>
              <a:t>         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b="0" dirty="0">
              <a:latin typeface="+mn-ea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marL="0" indent="0" eaLnBrk="1" hangingPunct="1">
              <a:buFontTx/>
              <a:buNone/>
              <a:defRPr/>
            </a:pPr>
            <a:endParaRPr lang="en-US" altLang="ko-KR" sz="140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marL="0" indent="0" eaLnBrk="1" hangingPunct="1">
              <a:buFontTx/>
              <a:buNone/>
              <a:defRPr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842A7-5F5C-DF40-B75D-679464F301CE}"/>
              </a:ext>
            </a:extLst>
          </p:cNvPr>
          <p:cNvSpPr txBox="1"/>
          <p:nvPr/>
        </p:nvSpPr>
        <p:spPr>
          <a:xfrm>
            <a:off x="838200" y="4111912"/>
            <a:ext cx="82802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Snowboy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(11/1)</a:t>
            </a:r>
          </a:p>
          <a:p>
            <a:pPr marL="0" indent="0" eaLnBrk="1" hangingPunct="1">
              <a:buFontTx/>
              <a:buNone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ea"/>
                <a:ea typeface="+mn-ea"/>
              </a:rPr>
              <a:t>Snowboy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공식 문서와 블로그 게시물들을 참조하여 설치를 진행하였으나 실행 과정에서 계속해서 </a:t>
            </a:r>
            <a:r>
              <a:rPr lang="en-US" altLang="ko-KR" sz="1400" dirty="0" err="1">
                <a:latin typeface="+mn-ea"/>
                <a:ea typeface="+mn-ea"/>
              </a:rPr>
              <a:t>ImportError</a:t>
            </a:r>
            <a:r>
              <a:rPr lang="ko-KR" altLang="en-US" sz="1400" dirty="0">
                <a:latin typeface="+mn-ea"/>
                <a:ea typeface="+mn-ea"/>
              </a:rPr>
              <a:t>라는 오류가 발생하였다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885506" y="1591912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109"/>
      </p:ext>
    </p:extLst>
  </p:cSld>
  <p:clrMapOvr>
    <a:masterClrMapping/>
  </p:clrMapOvr>
</p:sld>
</file>

<file path=ppt/theme/theme1.xml><?xml version="1.0" encoding="utf-8"?>
<a:theme xmlns:a="http://schemas.openxmlformats.org/drawingml/2006/main" name="2005_Corp_Template">
  <a:themeElements>
    <a:clrScheme name="2005_Corp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05_Corp_Template">
      <a:majorFont>
        <a:latin typeface="Comic Sans MS"/>
        <a:ea typeface="HY견명조"/>
        <a:cs typeface=""/>
      </a:majorFont>
      <a:minorFont>
        <a:latin typeface="Comic Sans MS"/>
        <a:ea typeface="HY견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20033"/>
          </a:buClr>
          <a:buSzTx/>
          <a:buFontTx/>
          <a:buChar char="•"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바탕" pitchFamily="18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20033"/>
          </a:buClr>
          <a:buSzTx/>
          <a:buFontTx/>
          <a:buChar char="•"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바탕" pitchFamily="18" charset="-127"/>
            <a:cs typeface="Arial" charset="0"/>
          </a:defRPr>
        </a:defPPr>
      </a:lstStyle>
    </a:lnDef>
  </a:objectDefaults>
  <a:extraClrSchemeLst>
    <a:extraClrScheme>
      <a:clrScheme name="2005_Corp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5_Corp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5_Corp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캡스톤주간보고_24발표용 (1)</Template>
  <TotalTime>4085</TotalTime>
  <Words>826</Words>
  <Application>Microsoft Office PowerPoint</Application>
  <PresentationFormat>화면 슬라이드 쇼(4:3)</PresentationFormat>
  <Paragraphs>579</Paragraphs>
  <Slides>24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HY견명조</vt:lpstr>
      <vt:lpstr>굴림</vt:lpstr>
      <vt:lpstr>맑은 고딕</vt:lpstr>
      <vt:lpstr>바탕</vt:lpstr>
      <vt:lpstr>Arial</vt:lpstr>
      <vt:lpstr>Arial Black</vt:lpstr>
      <vt:lpstr>Comic Sans MS</vt:lpstr>
      <vt:lpstr>Times</vt:lpstr>
      <vt:lpstr>Wide Latin</vt:lpstr>
      <vt:lpstr>Wingdings</vt:lpstr>
      <vt:lpstr>2005_Corp_Template</vt:lpstr>
      <vt:lpstr>캡스톤디자인 주간보고</vt:lpstr>
      <vt:lpstr>지난주 업무 내용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지난주 업무 성과</vt:lpstr>
      <vt:lpstr>다음주 업무 목표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주간보고</dc:title>
  <dc:creator>USER</dc:creator>
  <cp:lastModifiedBy>홍 은표</cp:lastModifiedBy>
  <cp:revision>538</cp:revision>
  <dcterms:created xsi:type="dcterms:W3CDTF">2019-09-21T10:43:35Z</dcterms:created>
  <dcterms:modified xsi:type="dcterms:W3CDTF">2019-11-03T07:34:56Z</dcterms:modified>
</cp:coreProperties>
</file>